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99"/>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1562" r:id="rId17"/>
    <p:sldId id="2146847128" r:id="rId18"/>
    <p:sldId id="2146847175" r:id="rId19"/>
    <p:sldId id="845" r:id="rId20"/>
    <p:sldId id="2076136285" r:id="rId21"/>
    <p:sldId id="2076136286" r:id="rId22"/>
    <p:sldId id="2076136287" r:id="rId23"/>
    <p:sldId id="2076136288" r:id="rId24"/>
    <p:sldId id="2076136289" r:id="rId25"/>
    <p:sldId id="2076136290" r:id="rId26"/>
    <p:sldId id="2076136291" r:id="rId27"/>
    <p:sldId id="2146847164" r:id="rId28"/>
    <p:sldId id="2146847167" r:id="rId29"/>
    <p:sldId id="2146847168" r:id="rId30"/>
    <p:sldId id="2146847169" r:id="rId31"/>
    <p:sldId id="2146847170" r:id="rId32"/>
    <p:sldId id="2146847171" r:id="rId33"/>
    <p:sldId id="2146847165" r:id="rId34"/>
    <p:sldId id="2146847173" r:id="rId35"/>
    <p:sldId id="2146847172" r:id="rId36"/>
    <p:sldId id="2146847176" r:id="rId37"/>
    <p:sldId id="2146847174" r:id="rId38"/>
    <p:sldId id="2146847141" r:id="rId39"/>
    <p:sldId id="2146847129" r:id="rId40"/>
    <p:sldId id="1563" r:id="rId41"/>
    <p:sldId id="2146847142" r:id="rId42"/>
    <p:sldId id="2076136299" r:id="rId43"/>
    <p:sldId id="2146847177" r:id="rId44"/>
    <p:sldId id="2146847178" r:id="rId45"/>
    <p:sldId id="2146847144" r:id="rId46"/>
    <p:sldId id="2146847180" r:id="rId47"/>
    <p:sldId id="2146847179" r:id="rId48"/>
    <p:sldId id="2146847184" r:id="rId49"/>
    <p:sldId id="2146847181" r:id="rId50"/>
    <p:sldId id="2146847182" r:id="rId51"/>
    <p:sldId id="2146847183" r:id="rId52"/>
    <p:sldId id="2146847145" r:id="rId53"/>
    <p:sldId id="2146847146" r:id="rId54"/>
    <p:sldId id="2146847147" r:id="rId55"/>
    <p:sldId id="2146847130" r:id="rId56"/>
    <p:sldId id="2146847148" r:id="rId57"/>
    <p:sldId id="2146847149" r:id="rId58"/>
    <p:sldId id="2146847150" r:id="rId59"/>
    <p:sldId id="2146847151" r:id="rId60"/>
    <p:sldId id="2146847152" r:id="rId61"/>
    <p:sldId id="2146847153" r:id="rId62"/>
    <p:sldId id="2146847154" r:id="rId63"/>
    <p:sldId id="2146847155" r:id="rId64"/>
    <p:sldId id="2146847127" r:id="rId65"/>
    <p:sldId id="2076136326" r:id="rId66"/>
    <p:sldId id="877" r:id="rId67"/>
    <p:sldId id="2146847135" r:id="rId68"/>
    <p:sldId id="2146847136" r:id="rId69"/>
    <p:sldId id="2146847137" r:id="rId70"/>
    <p:sldId id="2146847133" r:id="rId71"/>
    <p:sldId id="2146847138" r:id="rId72"/>
    <p:sldId id="2146847139" r:id="rId73"/>
    <p:sldId id="2146847131" r:id="rId74"/>
    <p:sldId id="2146847156" r:id="rId75"/>
    <p:sldId id="2146847157" r:id="rId76"/>
    <p:sldId id="2146847132" r:id="rId77"/>
    <p:sldId id="2146847158" r:id="rId78"/>
    <p:sldId id="2146847159" r:id="rId79"/>
    <p:sldId id="2146847134" r:id="rId80"/>
    <p:sldId id="2146847160" r:id="rId81"/>
    <p:sldId id="2146847161" r:id="rId82"/>
    <p:sldId id="2146847162" r:id="rId83"/>
    <p:sldId id="2076136305" r:id="rId84"/>
    <p:sldId id="2076136306" r:id="rId85"/>
    <p:sldId id="1565" r:id="rId86"/>
    <p:sldId id="2076136300" r:id="rId87"/>
    <p:sldId id="2076136293" r:id="rId88"/>
    <p:sldId id="2076136298" r:id="rId89"/>
    <p:sldId id="2076136296" r:id="rId90"/>
    <p:sldId id="2076136297" r:id="rId91"/>
    <p:sldId id="2076136313" r:id="rId92"/>
    <p:sldId id="2076136308" r:id="rId93"/>
    <p:sldId id="2076136302" r:id="rId94"/>
    <p:sldId id="2076136307" r:id="rId95"/>
    <p:sldId id="2146847122" r:id="rId96"/>
    <p:sldId id="627" r:id="rId97"/>
    <p:sldId id="214684711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4" autoAdjust="0"/>
    <p:restoredTop sz="94660"/>
  </p:normalViewPr>
  <p:slideViewPr>
    <p:cSldViewPr snapToGrid="0">
      <p:cViewPr>
        <p:scale>
          <a:sx n="81" d="100"/>
          <a:sy n="81" d="100"/>
        </p:scale>
        <p:origin x="668" y="384"/>
      </p:cViewPr>
      <p:guideLst/>
    </p:cSldViewPr>
  </p:slideViewPr>
  <p:notesTextViewPr>
    <p:cViewPr>
      <p:scale>
        <a:sx n="1" d="1"/>
        <a:sy n="1" d="1"/>
      </p:scale>
      <p:origin x="0" y="0"/>
    </p:cViewPr>
  </p:notesTextViewPr>
  <p:sorterViewPr>
    <p:cViewPr>
      <p:scale>
        <a:sx n="66" d="100"/>
        <a:sy n="66" d="100"/>
      </p:scale>
      <p:origin x="0" y="-3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88070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17469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66702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75083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1942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50819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11:34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0848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1.jpe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1.png"/></Relationships>
</file>

<file path=ppt/slides/_rels/slide92.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49.jpeg"/><Relationship Id="rId18" Type="http://schemas.openxmlformats.org/officeDocument/2006/relationships/image" Target="../media/image54.png"/><Relationship Id="rId3" Type="http://schemas.openxmlformats.org/officeDocument/2006/relationships/notesSlide" Target="../notesSlides/notesSlide12.xml"/><Relationship Id="rId7" Type="http://schemas.openxmlformats.org/officeDocument/2006/relationships/image" Target="../media/image44.png"/><Relationship Id="rId12" Type="http://schemas.microsoft.com/office/2007/relationships/hdphoto" Target="../media/hdphoto1.wdp"/><Relationship Id="rId17" Type="http://schemas.openxmlformats.org/officeDocument/2006/relationships/image" Target="../media/image53.png"/><Relationship Id="rId2" Type="http://schemas.openxmlformats.org/officeDocument/2006/relationships/slideLayout" Target="../slideLayouts/slideLayout21.xml"/><Relationship Id="rId16" Type="http://schemas.openxmlformats.org/officeDocument/2006/relationships/image" Target="../media/image52.jpeg"/><Relationship Id="rId20" Type="http://schemas.openxmlformats.org/officeDocument/2006/relationships/image" Target="../media/image56.png"/><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46.pn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412875"/>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210600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738678" y="3535429"/>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61091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620932" y="2784848"/>
            <a:ext cx="4044440"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143855" y="3535428"/>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121887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Tree>
    <p:extLst>
      <p:ext uri="{BB962C8B-B14F-4D97-AF65-F5344CB8AC3E}">
        <p14:creationId xmlns:p14="http://schemas.microsoft.com/office/powerpoint/2010/main" val="13854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p:txBody>
      </p:sp>
    </p:spTree>
    <p:extLst>
      <p:ext uri="{BB962C8B-B14F-4D97-AF65-F5344CB8AC3E}">
        <p14:creationId xmlns:p14="http://schemas.microsoft.com/office/powerpoint/2010/main" val="215356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9906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103434"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FF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FF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304293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065212"/>
            <a:ext cx="8382000" cy="2211388"/>
          </a:xfrm>
        </p:spPr>
        <p:txBody>
          <a:bodyPr/>
          <a:lstStyle/>
          <a:p>
            <a:pPr algn="ctr">
              <a:buNone/>
            </a:pPr>
            <a:r>
              <a:rPr lang="en-US" b="1" dirty="0">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dirty="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037066"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207944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3512569"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1624775" y="5803213"/>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62760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8076196"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7511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5019362" y="2388961"/>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4515459"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2627665" y="2388961"/>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25" name="Rectangular Callout 24"/>
          <p:cNvSpPr/>
          <p:nvPr/>
        </p:nvSpPr>
        <p:spPr bwMode="auto">
          <a:xfrm>
            <a:off x="3692013" y="3554362"/>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AKA</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Theory conflict</a:t>
            </a:r>
          </a:p>
        </p:txBody>
      </p:sp>
    </p:spTree>
    <p:extLst>
      <p:ext uri="{BB962C8B-B14F-4D97-AF65-F5344CB8AC3E}">
        <p14:creationId xmlns:p14="http://schemas.microsoft.com/office/powerpoint/2010/main" val="831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Tree>
    <p:extLst>
      <p:ext uri="{BB962C8B-B14F-4D97-AF65-F5344CB8AC3E}">
        <p14:creationId xmlns:p14="http://schemas.microsoft.com/office/powerpoint/2010/main" val="114486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endParaRPr lang="en-US" dirty="0"/>
          </a:p>
          <a:p>
            <a:r>
              <a:rPr lang="en-US" dirty="0"/>
              <a:t>Figure, material from MOD / FN notes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92008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Implementation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055894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a:t>
            </a:r>
            <a:r>
              <a:rPr lang="en-US" sz="4400" dirty="0" err="1">
                <a:latin typeface="Calibri" pitchFamily="34" charset="0"/>
                <a:sym typeface="Symbol"/>
              </a:rPr>
              <a:t>Inprocessing</a:t>
            </a:r>
            <a:r>
              <a:rPr lang="en-US" sz="4400" dirty="0">
                <a:latin typeface="Calibri" pitchFamily="34" charset="0"/>
                <a:sym typeface="Symbol"/>
              </a:rPr>
              <a:t>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920267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implementation</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idx="1"/>
          </p:nvPr>
        </p:nvSpPr>
        <p:spPr/>
        <p:txBody>
          <a:bodyPr/>
          <a:lstStyle/>
          <a:p>
            <a:r>
              <a:rPr lang="en-US" dirty="0"/>
              <a:t>SAT vs SMT engine</a:t>
            </a:r>
          </a:p>
          <a:p>
            <a:pPr lvl="1"/>
            <a:r>
              <a:rPr lang="en-US" dirty="0"/>
              <a:t>When are variables pure?</a:t>
            </a:r>
          </a:p>
          <a:p>
            <a:pPr lvl="1"/>
            <a:r>
              <a:rPr lang="en-US" dirty="0"/>
              <a:t>The cost of restarts</a:t>
            </a:r>
          </a:p>
          <a:p>
            <a:pPr lvl="1"/>
            <a:r>
              <a:rPr lang="en-US" dirty="0"/>
              <a:t>The cost/benefit of propagation -&gt; probing</a:t>
            </a:r>
          </a:p>
          <a:p>
            <a:pPr lvl="1"/>
            <a:r>
              <a:rPr lang="en-US" dirty="0"/>
              <a:t>Phase selection</a:t>
            </a:r>
          </a:p>
          <a:p>
            <a:pPr lvl="1"/>
            <a:r>
              <a:rPr lang="en-US" dirty="0"/>
              <a:t>Compiling from SMT to SAT</a:t>
            </a:r>
          </a:p>
          <a:p>
            <a:pPr lvl="1"/>
            <a:r>
              <a:rPr lang="en-US" dirty="0"/>
              <a:t>Fresh Variables</a:t>
            </a:r>
          </a:p>
          <a:p>
            <a:pPr lvl="1"/>
            <a:endParaRPr lang="en-US" dirty="0"/>
          </a:p>
        </p:txBody>
      </p:sp>
    </p:spTree>
    <p:extLst>
      <p:ext uri="{BB962C8B-B14F-4D97-AF65-F5344CB8AC3E}">
        <p14:creationId xmlns:p14="http://schemas.microsoft.com/office/powerpoint/2010/main" val="57160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027905"/>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8D1573F2-5811-45F6-AB53-677E57997F8A}"/>
              </a:ext>
            </a:extLst>
          </p:cNvPr>
          <p:cNvSpPr txBox="1"/>
          <p:nvPr/>
        </p:nvSpPr>
        <p:spPr>
          <a:xfrm>
            <a:off x="7647148" y="3333732"/>
            <a:ext cx="443005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0000"/>
                </a:solidFill>
                <a:effectLst/>
                <a:uFillTx/>
                <a:latin typeface="+mj-lt"/>
                <a:ea typeface="+mj-ea"/>
                <a:cs typeface="+mj-cs"/>
                <a:sym typeface="Calibri"/>
              </a:rPr>
              <a:t>Motivation</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a:p>
            <a:pPr marL="285750" marR="0" indent="-285750" algn="l" defTabSz="914400" rtl="0" fontAlgn="auto" latinLnBrk="0" hangingPunct="0">
              <a:lnSpc>
                <a:spcPct val="100000"/>
              </a:lnSpc>
              <a:spcBef>
                <a:spcPts val="0"/>
              </a:spcBef>
              <a:spcAft>
                <a:spcPts val="0"/>
              </a:spcAft>
              <a:buClrTx/>
              <a:buSzTx/>
              <a:buFontTx/>
              <a:buChar char="-"/>
              <a:tabLst/>
            </a:pPr>
            <a:r>
              <a:rPr lang="en-US"/>
              <a:t>Solvers drive what applications can do</a:t>
            </a:r>
          </a:p>
          <a:p>
            <a:pPr marL="285750" marR="0" indent="-285750" algn="l" defTabSz="914400" rtl="0" fontAlgn="auto" latinLnBrk="0" hangingPunct="0">
              <a:lnSpc>
                <a:spcPct val="100000"/>
              </a:lnSpc>
              <a:spcBef>
                <a:spcPts val="0"/>
              </a:spcBef>
              <a:spcAft>
                <a:spcPts val="0"/>
              </a:spcAft>
              <a:buClrTx/>
              <a:buSzTx/>
              <a:buFontTx/>
              <a:buChar char="-"/>
              <a:tabLst/>
            </a:pPr>
            <a:endParaRPr lang="en-US"/>
          </a:p>
          <a:p>
            <a:pPr marL="285750" marR="0" indent="-285750" algn="l" defTabSz="914400" rtl="0" fontAlgn="auto" latinLnBrk="0" hangingPunct="0">
              <a:lnSpc>
                <a:spcPct val="100000"/>
              </a:lnSpc>
              <a:spcBef>
                <a:spcPts val="0"/>
              </a:spcBef>
              <a:spcAft>
                <a:spcPts val="0"/>
              </a:spcAft>
              <a:buClrTx/>
              <a:buSzTx/>
              <a:buFontTx/>
              <a:buChar char="-"/>
              <a:tabLst/>
            </a:pPr>
            <a:r>
              <a:rPr lang="en-US"/>
              <a:t>A big recent development in Z3 is </a:t>
            </a:r>
            <a:br>
              <a:rPr lang="en-US"/>
            </a:br>
            <a:r>
              <a:rPr lang="en-US"/>
              <a:t>a new arithmetic solver</a:t>
            </a:r>
          </a:p>
          <a:p>
            <a:pPr marL="285750" marR="0" indent="-285750" algn="l" defTabSz="914400" rtl="0" fontAlgn="auto" latinLnBrk="0" hangingPunct="0">
              <a:lnSpc>
                <a:spcPct val="100000"/>
              </a:lnSpc>
              <a:spcBef>
                <a:spcPts val="0"/>
              </a:spcBef>
              <a:spcAft>
                <a:spcPts val="0"/>
              </a:spcAft>
              <a:buClrTx/>
              <a:buSzTx/>
              <a:buFontTx/>
              <a:buChar char="-"/>
              <a:tabLst/>
            </a:pPr>
            <a:endParaRPr lang="en-US"/>
          </a:p>
          <a:p>
            <a:pPr marL="285750" marR="0" indent="-285750" algn="l" defTabSz="914400" rtl="0" fontAlgn="auto" latinLnBrk="0" hangingPunct="0">
              <a:lnSpc>
                <a:spcPct val="100000"/>
              </a:lnSpc>
              <a:spcBef>
                <a:spcPts val="0"/>
              </a:spcBef>
              <a:spcAft>
                <a:spcPts val="0"/>
              </a:spcAft>
              <a:buClrTx/>
              <a:buSzTx/>
              <a:buFontTx/>
              <a:buChar char="-"/>
              <a:tabLst/>
            </a:pPr>
            <a:r>
              <a:rPr lang="en-US"/>
              <a:t>Other solvers are in active development </a:t>
            </a:r>
            <a:br>
              <a:rPr lang="en-US"/>
            </a:br>
            <a:r>
              <a:rPr lang="en-US"/>
              <a:t>(regex, user-supplied propagation)</a:t>
            </a:r>
          </a:p>
          <a:p>
            <a:pPr marL="285750" marR="0" indent="-285750" algn="l" defTabSz="914400" rtl="0" fontAlgn="auto" latinLnBrk="0" hangingPunct="0">
              <a:lnSpc>
                <a:spcPct val="100000"/>
              </a:lnSpc>
              <a:spcBef>
                <a:spcPts val="0"/>
              </a:spcBef>
              <a:spcAft>
                <a:spcPts val="0"/>
              </a:spcAft>
              <a:buClrTx/>
              <a:buSzTx/>
              <a:buFontTx/>
              <a:buChar char="-"/>
              <a:tabLst/>
            </a:pPr>
            <a:endParaRPr lang="en-US"/>
          </a:p>
          <a:p>
            <a:pPr marL="285750" marR="0" indent="-285750" algn="l" defTabSz="914400" rtl="0" fontAlgn="auto" latinLnBrk="0" hangingPunct="0">
              <a:lnSpc>
                <a:spcPct val="100000"/>
              </a:lnSpc>
              <a:spcBef>
                <a:spcPts val="0"/>
              </a:spcBef>
              <a:spcAft>
                <a:spcPts val="0"/>
              </a:spcAft>
              <a:buClrTx/>
              <a:buSzTx/>
              <a:buFontTx/>
              <a:buChar char="-"/>
              <a:tabLst/>
            </a:pPr>
            <a:r>
              <a:rPr lang="en-US"/>
              <a:t>Technologies are ripe for a next generation</a:t>
            </a:r>
          </a:p>
          <a:p>
            <a:pPr marL="285750" marR="0" indent="-285750" algn="l" defTabSz="914400" rtl="0" fontAlgn="auto" latinLnBrk="0" hangingPunct="0">
              <a:lnSpc>
                <a:spcPct val="100000"/>
              </a:lnSpc>
              <a:spcBef>
                <a:spcPts val="0"/>
              </a:spcBef>
              <a:spcAft>
                <a:spcPts val="0"/>
              </a:spcAft>
              <a:buClrTx/>
              <a:buSzTx/>
              <a:buFontTx/>
              <a:buChar char="-"/>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p:pic>
        <p:nvPicPr>
          <p:cNvPr id="7" name="Picture 6">
            <a:extLst>
              <a:ext uri="{FF2B5EF4-FFF2-40B4-BE49-F238E27FC236}">
                <a16:creationId xmlns:a16="http://schemas.microsoft.com/office/drawing/2014/main" id="{B0F008B1-8183-879C-7AF4-0C06CDEA3910}"/>
              </a:ext>
            </a:extLst>
          </p:cNvPr>
          <p:cNvPicPr>
            <a:picLocks noChangeAspect="1"/>
          </p:cNvPicPr>
          <p:nvPr/>
        </p:nvPicPr>
        <p:blipFill rotWithShape="1">
          <a:blip r:embed="rId2"/>
          <a:srcRect t="23826" r="10961"/>
          <a:stretch/>
        </p:blipFill>
        <p:spPr>
          <a:xfrm>
            <a:off x="145688" y="2946098"/>
            <a:ext cx="11900623" cy="1608084"/>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49293"/>
              <a:gd name="adj2" fmla="val -11722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7425559" y="4782317"/>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p:spTree>
    <p:extLst>
      <p:ext uri="{BB962C8B-B14F-4D97-AF65-F5344CB8AC3E}">
        <p14:creationId xmlns:p14="http://schemas.microsoft.com/office/powerpoint/2010/main" val="327050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sp>
        <p:nvSpPr>
          <p:cNvPr id="3" name="Content Placeholder 2">
            <a:extLst>
              <a:ext uri="{FF2B5EF4-FFF2-40B4-BE49-F238E27FC236}">
                <a16:creationId xmlns:a16="http://schemas.microsoft.com/office/drawing/2014/main" id="{BBE6F12C-E974-B635-8B31-833B98AEBCC5}"/>
              </a:ext>
            </a:extLst>
          </p:cNvPr>
          <p:cNvSpPr>
            <a:spLocks noGrp="1"/>
          </p:cNvSpPr>
          <p:nvPr>
            <p:ph idx="1"/>
          </p:nvPr>
        </p:nvSpPr>
        <p:spPr/>
        <p:txBody>
          <a:bodyPr/>
          <a:lstStyle/>
          <a:p>
            <a:endParaRPr lang="en-US" dirty="0"/>
          </a:p>
          <a:p>
            <a:r>
              <a:rPr lang="en-US" dirty="0"/>
              <a:t>Example Merge</a:t>
            </a:r>
          </a:p>
        </p:txBody>
      </p:sp>
    </p:spTree>
    <p:extLst>
      <p:ext uri="{BB962C8B-B14F-4D97-AF65-F5344CB8AC3E}">
        <p14:creationId xmlns:p14="http://schemas.microsoft.com/office/powerpoint/2010/main" val="3724453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justifications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lstStyle/>
          <a:p>
            <a:r>
              <a:rPr lang="en-US" dirty="0"/>
              <a:t>Definition</a:t>
            </a:r>
          </a:p>
          <a:p>
            <a:endParaRPr lang="en-US" dirty="0"/>
          </a:p>
          <a:p>
            <a:r>
              <a:rPr lang="en-US" dirty="0"/>
              <a:t>Justification extraction</a:t>
            </a:r>
          </a:p>
          <a:p>
            <a:endParaRPr lang="en-US" dirty="0"/>
          </a:p>
          <a:p>
            <a:r>
              <a:rPr lang="en-US" dirty="0"/>
              <a:t>Justification example</a:t>
            </a:r>
          </a:p>
        </p:txBody>
      </p:sp>
    </p:spTree>
    <p:extLst>
      <p:ext uri="{BB962C8B-B14F-4D97-AF65-F5344CB8AC3E}">
        <p14:creationId xmlns:p14="http://schemas.microsoft.com/office/powerpoint/2010/main" val="3861785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lstStyle/>
          <a:p>
            <a:r>
              <a:rPr lang="en-US" dirty="0"/>
              <a:t>Interfacing with CDCL(T) to propagate atoms</a:t>
            </a:r>
          </a:p>
          <a:p>
            <a:endParaRPr lang="en-US" dirty="0"/>
          </a:p>
          <a:p>
            <a:r>
              <a:rPr lang="en-US" dirty="0"/>
              <a:t>Propagate equalities inside solvers</a:t>
            </a:r>
          </a:p>
          <a:p>
            <a:endParaRPr lang="en-US" dirty="0"/>
          </a:p>
          <a:p>
            <a:r>
              <a:rPr lang="en-US" dirty="0"/>
              <a:t>Commutativity, but not associativity (monoids)</a:t>
            </a:r>
          </a:p>
          <a:p>
            <a:endParaRPr lang="en-US" dirty="0"/>
          </a:p>
          <a:p>
            <a:endParaRPr lang="en-US" dirty="0"/>
          </a:p>
        </p:txBody>
      </p:sp>
    </p:spTree>
    <p:extLst>
      <p:ext uri="{BB962C8B-B14F-4D97-AF65-F5344CB8AC3E}">
        <p14:creationId xmlns:p14="http://schemas.microsoft.com/office/powerpoint/2010/main" val="26413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Arithmetic</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9530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4164724" y="97110"/>
            <a:ext cx="7344103" cy="1290255"/>
          </a:xfrm>
        </p:spPr>
        <p:txBody>
          <a:bodyPr/>
          <a:lstStyle/>
          <a:p>
            <a:r>
              <a:rPr lang="en-US" dirty="0"/>
              <a:t>				User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41" y="0"/>
            <a:ext cx="5584485" cy="6858000"/>
          </a:xfrm>
        </p:spPr>
      </p:pic>
    </p:spTree>
    <p:extLst>
      <p:ext uri="{BB962C8B-B14F-4D97-AF65-F5344CB8AC3E}">
        <p14:creationId xmlns:p14="http://schemas.microsoft.com/office/powerpoint/2010/main" val="420112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Data-structure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771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8810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Compiling Assertions To Search State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4565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&lt;-&gt; Solver interface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285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535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581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764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9436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Solving 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8605201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628746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667601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27932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1270</TotalTime>
  <Words>3176</Words>
  <Application>Microsoft Office PowerPoint</Application>
  <PresentationFormat>Widescreen</PresentationFormat>
  <Paragraphs>519</Paragraphs>
  <Slides>92</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        overview</vt:lpstr>
      <vt:lpstr>Solver Engines</vt:lpstr>
      <vt:lpstr>        overview</vt:lpstr>
      <vt:lpstr>CDCL(T)</vt:lpstr>
      <vt:lpstr>CDCL(T)</vt:lpstr>
      <vt:lpstr>CDCL(T)</vt:lpstr>
      <vt:lpstr>CDCL(T)</vt:lpstr>
      <vt:lpstr>CDCL(T)</vt:lpstr>
      <vt:lpstr>CDCL(T)</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CDCL(T) - Implementation </vt:lpstr>
      <vt:lpstr>CDCL(T) - Inprocessing </vt:lpstr>
      <vt:lpstr>CDCL(T) - implementation</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Arithmetic</vt:lpstr>
      <vt:lpstr>Data-types, Arrays</vt:lpstr>
      <vt:lpstr>    User Theories</vt:lpstr>
      <vt:lpstr>Data-structure Internals</vt:lpstr>
      <vt:lpstr>Terms and Formulas</vt:lpstr>
      <vt:lpstr>Assertion Internals</vt:lpstr>
      <vt:lpstr>Compiling Assertions To Search State</vt:lpstr>
      <vt:lpstr>Core &lt;-&gt;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Solving Arithmetic</vt:lpstr>
      <vt:lpstr>Propagating Equalities</vt:lpstr>
      <vt:lpstr>Propagating Equalities</vt:lpstr>
      <vt:lpstr>Propagating Equalities - efficiently</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119</cp:revision>
  <dcterms:created xsi:type="dcterms:W3CDTF">2020-08-26T00:59:18Z</dcterms:created>
  <dcterms:modified xsi:type="dcterms:W3CDTF">2023-01-05T20:54:50Z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